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81" r:id="rId4"/>
    <p:sldId id="282" r:id="rId5"/>
    <p:sldId id="280" r:id="rId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E05A1E"/>
    <a:srgbClr val="D87244"/>
    <a:srgbClr val="C94D2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74D45DB-54D3-45B3-9D31-03E4C6C7975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964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7502394-4CFC-4728-8C70-786F195FAB6A}" type="slidenum">
              <a:rPr lang="de-DE" smtClean="0">
                <a:latin typeface="Arial" charset="0"/>
                <a:cs typeface="Arial" charset="0"/>
              </a:rPr>
              <a:pPr/>
              <a:t>1</a:t>
            </a:fld>
            <a:endParaRPr lang="de-DE" smtClean="0">
              <a:latin typeface="Arial" charset="0"/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v-SE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701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44FF5-F5FA-4D31-A2AB-7B8E1E0A219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4641D-F83A-4AAC-9BF9-5E677AE190B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E0C15-DDF6-49FC-8EBA-86D1F1E707A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8DBDE-EE69-4D5A-89F0-A6D1567C86A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24E7C-FBA2-470E-B2F5-08E032AEB9C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B34F0-C65C-449A-8B88-FE647D0F23B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B1A1B-3262-4F64-BDAC-CFCA3F9DD3B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E74E6-A1BB-4D7F-8AD5-4EC421A2E6D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CTIF_Logo_Fußzeile"/>
          <p:cNvPicPr>
            <a:picLocks noChangeAspect="1" noChangeArrowheads="1"/>
          </p:cNvPicPr>
          <p:nvPr userDrawn="1"/>
        </p:nvPicPr>
        <p:blipFill>
          <a:blip r:embed="rId2" cstate="screen">
            <a:extLst/>
          </a:blip>
          <a:srcRect/>
          <a:stretch>
            <a:fillRect/>
          </a:stretch>
        </p:blipFill>
        <p:spPr bwMode="auto">
          <a:xfrm>
            <a:off x="0" y="5637213"/>
            <a:ext cx="9144000" cy="1220787"/>
          </a:xfrm>
          <a:prstGeom prst="rect">
            <a:avLst/>
          </a:prstGeom>
          <a:noFill/>
          <a:effectLst>
            <a:softEdge rad="12700"/>
          </a:effectLst>
          <a:extLst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67E57-4D42-4F6C-9F79-F018D5A2D78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5D49-549F-40B1-A6DB-536FD3EBD4C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179F830-BED1-4E6C-AEA6-7149B78E2E1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60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tif.org/rescuehealth-service/news/2014/emergency-driving-risk-always-present-during-turn-out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feld 1"/>
          <p:cNvSpPr txBox="1">
            <a:spLocks noChangeArrowheads="1"/>
          </p:cNvSpPr>
          <p:nvPr/>
        </p:nvSpPr>
        <p:spPr bwMode="auto">
          <a:xfrm>
            <a:off x="899592" y="1052736"/>
            <a:ext cx="741682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i-FI" sz="2800" dirty="0"/>
              <a:t>Kehitystyön ja toiminnan painopisteet kansainvälisellä kentällä -  p</a:t>
            </a:r>
            <a:r>
              <a:rPr lang="en-US" sz="2800" dirty="0" err="1"/>
              <a:t>alokuntien</a:t>
            </a:r>
            <a:r>
              <a:rPr lang="en-US" sz="2800" dirty="0"/>
              <a:t> </a:t>
            </a:r>
            <a:r>
              <a:rPr lang="en-US" sz="2800" dirty="0" err="1" smtClean="0"/>
              <a:t>työterveys</a:t>
            </a:r>
            <a:endParaRPr lang="de-DE" sz="2800" dirty="0">
              <a:latin typeface="Arial Black" panose="020B0A04020102020204" pitchFamily="34" charset="0"/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2123728" y="26369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Harri Lindholm, </a:t>
            </a:r>
            <a:r>
              <a:rPr lang="fi-FI" dirty="0" smtClean="0"/>
              <a:t>LT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ChangeArrowheads="1"/>
          </p:cNvSpPr>
          <p:nvPr/>
        </p:nvSpPr>
        <p:spPr bwMode="auto">
          <a:xfrm>
            <a:off x="369991" y="2008297"/>
            <a:ext cx="576064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r>
              <a:rPr lang="fi-FI" sz="2500" b="1" dirty="0" smtClean="0"/>
              <a:t>Harjoittelu</a:t>
            </a:r>
          </a:p>
          <a:p>
            <a:pPr marL="342900" indent="-342900">
              <a:spcBef>
                <a:spcPct val="20000"/>
              </a:spcBef>
            </a:pPr>
            <a:r>
              <a:rPr lang="fi-FI" sz="2500" b="1" dirty="0" smtClean="0"/>
              <a:t>Ajoterveys ja ikääntyminen</a:t>
            </a:r>
          </a:p>
          <a:p>
            <a:pPr marL="342900" indent="-342900">
              <a:spcBef>
                <a:spcPct val="20000"/>
              </a:spcBef>
            </a:pPr>
            <a:r>
              <a:rPr lang="fi-FI" sz="2500" b="1" dirty="0" smtClean="0"/>
              <a:t>Psyykkinen ja fyysinen valmistautuminen</a:t>
            </a:r>
          </a:p>
          <a:p>
            <a:pPr marL="342900" indent="-342900">
              <a:spcBef>
                <a:spcPct val="20000"/>
              </a:spcBef>
            </a:pPr>
            <a:r>
              <a:rPr lang="fi-FI" sz="2500" b="1" dirty="0" smtClean="0"/>
              <a:t>Kaikilla keleillä nopeasti, mutta turvallisesti</a:t>
            </a:r>
            <a:endParaRPr lang="de-DE" sz="2500" b="1" dirty="0"/>
          </a:p>
        </p:txBody>
      </p:sp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0" y="188913"/>
            <a:ext cx="9144000" cy="1008062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de-DE" sz="3200" b="1" dirty="0" smtClean="0">
                <a:solidFill>
                  <a:schemeClr val="bg1"/>
                </a:solidFill>
              </a:rPr>
              <a:t>Pelastustehtävissä ajokyky kunnossa</a:t>
            </a:r>
            <a:endParaRPr lang="de-DE" sz="32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ctif.org/sites/default/files/styles/medium/public/news/images/5.jpg?itok=CtRYEbC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916832"/>
            <a:ext cx="3607668" cy="270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68277" y="4786415"/>
            <a:ext cx="80074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www.ctif.org/rescuehealth-service/news/2014/emergency-driving-risk-always-present-during-turn-outs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0" y="188913"/>
            <a:ext cx="9144000" cy="1008062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en-US" sz="3200" b="1" dirty="0">
                <a:latin typeface="Calibri" pitchFamily="34" charset="0"/>
              </a:rPr>
              <a:t>Healthy </a:t>
            </a:r>
            <a:r>
              <a:rPr lang="en-US" sz="3200" b="1" dirty="0" smtClean="0">
                <a:latin typeface="Calibri" pitchFamily="34" charset="0"/>
              </a:rPr>
              <a:t>firefighters- Swedish model</a:t>
            </a:r>
            <a:endParaRPr lang="de-DE" sz="3200" b="1" dirty="0">
              <a:solidFill>
                <a:schemeClr val="bg1"/>
              </a:solidFill>
            </a:endParaRPr>
          </a:p>
        </p:txBody>
      </p:sp>
      <p:pic>
        <p:nvPicPr>
          <p:cNvPr id="7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6" r="5666"/>
          <a:stretch>
            <a:fillRect/>
          </a:stretch>
        </p:blipFill>
        <p:spPr bwMode="auto">
          <a:xfrm>
            <a:off x="611560" y="1196975"/>
            <a:ext cx="2212346" cy="2076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Bilder\Maj 06-div (2) - Kopi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894" y="1270784"/>
            <a:ext cx="2194998" cy="2002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220072" y="1556792"/>
            <a:ext cx="3384376" cy="232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r>
              <a:rPr lang="fi-FI" b="1" dirty="0" smtClean="0"/>
              <a:t>Altisteet, joilla tunnettuja terveysvaikutuksia</a:t>
            </a:r>
          </a:p>
          <a:p>
            <a:pPr marL="342900" indent="-342900">
              <a:spcBef>
                <a:spcPct val="20000"/>
              </a:spcBef>
            </a:pPr>
            <a:r>
              <a:rPr lang="fi-FI" b="1" dirty="0" smtClean="0"/>
              <a:t>Altisteet, joilla ei tiedettyjä terveysvaikutuksia</a:t>
            </a:r>
          </a:p>
          <a:p>
            <a:pPr marL="342900" indent="-342900">
              <a:spcBef>
                <a:spcPct val="20000"/>
              </a:spcBef>
            </a:pPr>
            <a:r>
              <a:rPr lang="fi-FI" b="1" dirty="0" smtClean="0"/>
              <a:t>Altisteet, joita ei tunneta</a:t>
            </a:r>
          </a:p>
          <a:p>
            <a:pPr marL="342900" indent="-342900">
              <a:spcBef>
                <a:spcPct val="20000"/>
              </a:spcBef>
            </a:pPr>
            <a:endParaRPr lang="fi-FI" b="1" dirty="0" smtClean="0"/>
          </a:p>
          <a:p>
            <a:pPr marL="342900" indent="-342900">
              <a:spcBef>
                <a:spcPct val="20000"/>
              </a:spcBef>
            </a:pPr>
            <a:r>
              <a:rPr lang="fi-FI" b="1" dirty="0" smtClean="0"/>
              <a:t>Yhteisvaikutukset</a:t>
            </a:r>
          </a:p>
          <a:p>
            <a:pPr marL="342900" indent="-342900">
              <a:spcBef>
                <a:spcPct val="20000"/>
              </a:spcBef>
            </a:pPr>
            <a:endParaRPr lang="fi-FI" b="1" dirty="0" smtClean="0"/>
          </a:p>
          <a:p>
            <a:pPr marL="342900" indent="-342900">
              <a:spcBef>
                <a:spcPct val="20000"/>
              </a:spcBef>
            </a:pPr>
            <a:r>
              <a:rPr lang="fi-FI" b="1" dirty="0" smtClean="0"/>
              <a:t>Altistumistilanteet: Sammutus/raivaus, harjoittelu, huolto</a:t>
            </a:r>
          </a:p>
          <a:p>
            <a:pPr marL="342900" indent="-342900">
              <a:spcBef>
                <a:spcPct val="20000"/>
              </a:spcBef>
            </a:pPr>
            <a:endParaRPr lang="fi-FI" b="1" dirty="0" smtClean="0"/>
          </a:p>
          <a:p>
            <a:pPr marL="342900" indent="-342900">
              <a:spcBef>
                <a:spcPct val="20000"/>
              </a:spcBef>
            </a:pPr>
            <a:endParaRPr lang="fi-FI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11560" y="3789040"/>
            <a:ext cx="43011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Työterveys:</a:t>
            </a:r>
          </a:p>
          <a:p>
            <a:r>
              <a:rPr lang="fi-FI" dirty="0" smtClean="0"/>
              <a:t>Riskien tunnistaminen</a:t>
            </a:r>
          </a:p>
          <a:p>
            <a:r>
              <a:rPr lang="fi-FI" dirty="0" smtClean="0"/>
              <a:t>Terveystarkastukset</a:t>
            </a:r>
          </a:p>
          <a:p>
            <a:r>
              <a:rPr lang="fi-FI" dirty="0" smtClean="0"/>
              <a:t>Toimintaohjeet akuutissa altistumisessa</a:t>
            </a:r>
          </a:p>
          <a:p>
            <a:r>
              <a:rPr lang="fi-FI" dirty="0" smtClean="0"/>
              <a:t>Eurooppalainen yhteistyö tutkimuksessa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8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ChangeArrowheads="1"/>
          </p:cNvSpPr>
          <p:nvPr/>
        </p:nvSpPr>
        <p:spPr bwMode="auto">
          <a:xfrm>
            <a:off x="251520" y="1196975"/>
            <a:ext cx="5256584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r>
              <a:rPr lang="fi-FI" sz="2500" b="1" dirty="0" smtClean="0"/>
              <a:t>Psyykkisen kuormituksen arviointia on kehitettävä</a:t>
            </a:r>
          </a:p>
          <a:p>
            <a:pPr marL="342900" indent="-342900">
              <a:spcBef>
                <a:spcPct val="20000"/>
              </a:spcBef>
            </a:pPr>
            <a:r>
              <a:rPr lang="fi-FI" sz="2500" b="1" dirty="0" smtClean="0"/>
              <a:t>Eurooppalainen palomieskysely on ollut suunnitteilla</a:t>
            </a:r>
          </a:p>
          <a:p>
            <a:pPr marL="342900" indent="-342900">
              <a:spcBef>
                <a:spcPct val="20000"/>
              </a:spcBef>
            </a:pPr>
            <a:r>
              <a:rPr lang="fi-FI" sz="2500" b="1" dirty="0" smtClean="0"/>
              <a:t>Unen puutteen ja fyysisen kuormituksen yhteisvaikutusta on tutkittu vähän</a:t>
            </a:r>
          </a:p>
          <a:p>
            <a:pPr marL="342900" indent="-342900">
              <a:spcBef>
                <a:spcPct val="20000"/>
              </a:spcBef>
            </a:pPr>
            <a:r>
              <a:rPr lang="fi-FI" sz="2500" b="1" dirty="0" smtClean="0"/>
              <a:t>Perinteisesti : syke, sykevälivaihtelu</a:t>
            </a:r>
          </a:p>
          <a:p>
            <a:pPr marL="342900" indent="-342900">
              <a:spcBef>
                <a:spcPct val="20000"/>
              </a:spcBef>
            </a:pPr>
            <a:r>
              <a:rPr lang="fi-FI" sz="2500" b="1" dirty="0" smtClean="0"/>
              <a:t>Parempi: syljen kortisoli</a:t>
            </a:r>
          </a:p>
          <a:p>
            <a:pPr marL="342900" indent="-342900">
              <a:spcBef>
                <a:spcPct val="20000"/>
              </a:spcBef>
            </a:pPr>
            <a:endParaRPr lang="de-DE" sz="2500" b="1" dirty="0"/>
          </a:p>
        </p:txBody>
      </p:sp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0" y="188913"/>
            <a:ext cx="9144000" cy="1008062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de-DE" sz="3200" b="1" dirty="0" smtClean="0">
                <a:solidFill>
                  <a:schemeClr val="bg1"/>
                </a:solidFill>
              </a:rPr>
              <a:t>Pelastustyön stressi- fysiologinen mittaaminen</a:t>
            </a:r>
            <a:endParaRPr lang="de-DE" sz="32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412776"/>
            <a:ext cx="3425962" cy="3865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82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10"/>
          <p:cNvSpPr>
            <a:spLocks noChangeArrowheads="1"/>
          </p:cNvSpPr>
          <p:nvPr/>
        </p:nvSpPr>
        <p:spPr bwMode="auto">
          <a:xfrm>
            <a:off x="0" y="188913"/>
            <a:ext cx="9144000" cy="1079500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de-DE" sz="4400" b="1" dirty="0" err="1" smtClean="0">
                <a:solidFill>
                  <a:schemeClr val="bg1"/>
                </a:solidFill>
              </a:rPr>
              <a:t>Kiitos</a:t>
            </a:r>
            <a:r>
              <a:rPr lang="de-DE" sz="4400" b="1" dirty="0" smtClean="0">
                <a:solidFill>
                  <a:schemeClr val="bg1"/>
                </a:solidFill>
              </a:rPr>
              <a:t>!</a:t>
            </a:r>
            <a:endParaRPr lang="de-DE" sz="4400" b="1" dirty="0">
              <a:solidFill>
                <a:schemeClr val="bg1"/>
              </a:solidFill>
            </a:endParaRPr>
          </a:p>
        </p:txBody>
      </p:sp>
      <p:pic>
        <p:nvPicPr>
          <p:cNvPr id="40964" name="Picture 9" descr="CTIF_Logo_Fußzei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637213"/>
            <a:ext cx="91440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108</Words>
  <Application>Microsoft Office PowerPoint</Application>
  <PresentationFormat>Näytössä katseltava diaesitys (4:3)</PresentationFormat>
  <Paragraphs>29</Paragraphs>
  <Slides>5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Standarddesign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Multimedia</dc:creator>
  <cp:lastModifiedBy>Taina Hanhikoski</cp:lastModifiedBy>
  <cp:revision>91</cp:revision>
  <dcterms:created xsi:type="dcterms:W3CDTF">2009-06-26T09:10:59Z</dcterms:created>
  <dcterms:modified xsi:type="dcterms:W3CDTF">2016-03-16T07:44:48Z</dcterms:modified>
</cp:coreProperties>
</file>